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0" r:id="rId1"/>
  </p:sldMasterIdLst>
  <p:notesMasterIdLst>
    <p:notesMasterId r:id="rId21"/>
  </p:notesMasterIdLst>
  <p:sldIdLst>
    <p:sldId id="256" r:id="rId2"/>
    <p:sldId id="267" r:id="rId3"/>
    <p:sldId id="268" r:id="rId4"/>
    <p:sldId id="282" r:id="rId5"/>
    <p:sldId id="283" r:id="rId6"/>
    <p:sldId id="270" r:id="rId7"/>
    <p:sldId id="285" r:id="rId8"/>
    <p:sldId id="284" r:id="rId9"/>
    <p:sldId id="271" r:id="rId10"/>
    <p:sldId id="281" r:id="rId11"/>
    <p:sldId id="286" r:id="rId12"/>
    <p:sldId id="273" r:id="rId13"/>
    <p:sldId id="274" r:id="rId14"/>
    <p:sldId id="275" r:id="rId15"/>
    <p:sldId id="276" r:id="rId16"/>
    <p:sldId id="272" r:id="rId17"/>
    <p:sldId id="287" r:id="rId18"/>
    <p:sldId id="279" r:id="rId19"/>
    <p:sldId id="26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2D1D2612-C31D-9B42-8820-B54060A492D9}">
          <p14:sldIdLst/>
        </p14:section>
        <p14:section name="Плюсы" id="{A084CCEA-77E3-0449-B435-9FF7AD566729}">
          <p14:sldIdLst>
            <p14:sldId id="256"/>
            <p14:sldId id="267"/>
            <p14:sldId id="268"/>
            <p14:sldId id="282"/>
            <p14:sldId id="283"/>
            <p14:sldId id="270"/>
            <p14:sldId id="285"/>
            <p14:sldId id="284"/>
            <p14:sldId id="271"/>
            <p14:sldId id="281"/>
            <p14:sldId id="286"/>
            <p14:sldId id="273"/>
            <p14:sldId id="274"/>
            <p14:sldId id="275"/>
            <p14:sldId id="276"/>
            <p14:sldId id="272"/>
            <p14:sldId id="287"/>
            <p14:sldId id="279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лья Мануковский" initials="ИМ" lastIdx="1" clrIdx="0">
    <p:extLst>
      <p:ext uri="{19B8F6BF-5375-455C-9EA6-DF929625EA0E}">
        <p15:presenceInfo xmlns:p15="http://schemas.microsoft.com/office/powerpoint/2012/main" userId="5df14302af14b53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EFD771"/>
    <a:srgbClr val="F1E1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31"/>
    <p:restoredTop sz="94641"/>
  </p:normalViewPr>
  <p:slideViewPr>
    <p:cSldViewPr snapToGrid="0">
      <p:cViewPr varScale="1">
        <p:scale>
          <a:sx n="107" d="100"/>
          <a:sy n="107" d="100"/>
        </p:scale>
        <p:origin x="828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F94FEF-608D-C645-94EF-232FFC8C0770}" type="datetimeFigureOut">
              <a:rPr lang="ru-RU" smtClean="0"/>
              <a:t>14.06.2023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4BE4E1-843E-9A42-9D9C-A834E64E76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2554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BE4E1-843E-9A42-9D9C-A834E64E76CA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9882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558BE51-67A3-4530-8913-9122489781E1}" type="datetime1">
              <a:rPr lang="ru-RU" smtClean="0"/>
              <a:t>14.06.2023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813ADAC-67B7-6741-9152-DF2F98273074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62970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03604-8742-4ABC-8476-210433D8C1DB}" type="datetime1">
              <a:rPr lang="ru-RU" smtClean="0"/>
              <a:t>14.06.2023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2947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A57CF-ADFC-4639-8FA9-9C05B5DB3FE9}" type="datetime1">
              <a:rPr lang="ru-RU" smtClean="0"/>
              <a:t>14.06.2023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7545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01391-2787-4474-AEBD-607000847106}" type="datetime1">
              <a:rPr lang="ru-RU" smtClean="0"/>
              <a:t>14.06.2023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3592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65D176D-ABCB-4C7E-A605-13972EDA1233}" type="datetime1">
              <a:rPr lang="ru-RU" smtClean="0"/>
              <a:t>14.06.2023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813ADAC-67B7-6741-9152-DF2F98273074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639139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08464-D5FE-4982-85A4-C99A9A9C9DD1}" type="datetime1">
              <a:rPr lang="ru-RU" smtClean="0"/>
              <a:t>14.06.2023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58690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4BB9A-361E-43E2-83B3-8572C997B4E7}" type="datetime1">
              <a:rPr lang="ru-RU" smtClean="0"/>
              <a:t>14.06.2023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77147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32E28-04AA-4D7D-9633-8869ECCB1949}" type="datetime1">
              <a:rPr lang="ru-RU" smtClean="0"/>
              <a:t>14.06.2023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9270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05744-AEA5-4F2D-8936-E729FAEF8456}" type="datetime1">
              <a:rPr lang="ru-RU" smtClean="0"/>
              <a:t>14.06.2023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3041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3DC0E5B2-1A14-4232-89BE-03DB2698E6DA}" type="datetime1">
              <a:rPr lang="ru-RU" smtClean="0"/>
              <a:t>14.06.2023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6813ADAC-67B7-6741-9152-DF2F98273074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33344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A196AF1A-2080-4AF4-B835-B455B2C22BF1}" type="datetime1">
              <a:rPr lang="ru-RU" smtClean="0"/>
              <a:t>14.06.2023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6813ADAC-67B7-6741-9152-DF2F98273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1879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CB6F759-93DC-4FED-95EC-E55BD97E8DC9}" type="datetime1">
              <a:rPr lang="ru-RU" smtClean="0"/>
              <a:t>14.06.2023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13ADAC-67B7-6741-9152-DF2F98273074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89330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D7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3EF8A0D-631E-4119-A18D-26195BAEB048}"/>
              </a:ext>
            </a:extLst>
          </p:cNvPr>
          <p:cNvSpPr/>
          <p:nvPr/>
        </p:nvSpPr>
        <p:spPr>
          <a:xfrm>
            <a:off x="787078" y="396281"/>
            <a:ext cx="8480327" cy="9403946"/>
          </a:xfrm>
          <a:prstGeom prst="rect">
            <a:avLst/>
          </a:prstGeom>
          <a:solidFill>
            <a:srgbClr val="EFD771"/>
          </a:solidFill>
          <a:ln>
            <a:solidFill>
              <a:srgbClr val="EFD7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ru-RU" b="0" dirty="0">
                <a:solidFill>
                  <a:srgbClr val="404040"/>
                </a:solidFill>
                <a:latin typeface="Corbel" panose="020B0503020204020204" pitchFamily="34" charset="0"/>
              </a:rPr>
              <a:t>Исполнители: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404040"/>
                </a:solidFill>
                <a:latin typeface="Corbel" panose="020B0503020204020204" pitchFamily="34" charset="0"/>
              </a:rPr>
              <a:t>Лукашев Олег</a:t>
            </a:r>
            <a:r>
              <a:rPr lang="en-US" b="0" dirty="0">
                <a:solidFill>
                  <a:srgbClr val="404040"/>
                </a:solidFill>
                <a:latin typeface="Corbel" panose="020B0503020204020204" pitchFamily="34" charset="0"/>
              </a:rPr>
              <a:t>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404040"/>
                </a:solidFill>
                <a:latin typeface="Corbel" panose="020B0503020204020204" pitchFamily="34" charset="0"/>
              </a:rPr>
              <a:t>Пеканов Никита</a:t>
            </a:r>
            <a:r>
              <a:rPr lang="en-US" b="0" dirty="0">
                <a:solidFill>
                  <a:srgbClr val="404040"/>
                </a:solidFill>
                <a:latin typeface="Corbel" panose="020B0503020204020204" pitchFamily="34" charset="0"/>
              </a:rPr>
              <a:t>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404040"/>
                </a:solidFill>
                <a:latin typeface="Corbel" panose="020B0503020204020204" pitchFamily="34" charset="0"/>
              </a:rPr>
              <a:t>Грибанова Дарья</a:t>
            </a:r>
            <a:r>
              <a:rPr lang="en-US" b="0" dirty="0">
                <a:solidFill>
                  <a:srgbClr val="404040"/>
                </a:solidFill>
                <a:latin typeface="Corbel" panose="020B0503020204020204" pitchFamily="34" charset="0"/>
              </a:rPr>
              <a:t>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b="0" dirty="0" err="1">
                <a:solidFill>
                  <a:srgbClr val="404040"/>
                </a:solidFill>
                <a:latin typeface="Corbel" panose="020B0503020204020204" pitchFamily="34" charset="0"/>
              </a:rPr>
              <a:t>Бабирье</a:t>
            </a:r>
            <a:r>
              <a:rPr lang="ru-RU" b="0" dirty="0">
                <a:solidFill>
                  <a:srgbClr val="404040"/>
                </a:solidFill>
                <a:latin typeface="Corbel" panose="020B0503020204020204" pitchFamily="34" charset="0"/>
              </a:rPr>
              <a:t> </a:t>
            </a:r>
            <a:r>
              <a:rPr lang="ru-RU" b="0" dirty="0" err="1">
                <a:solidFill>
                  <a:srgbClr val="404040"/>
                </a:solidFill>
                <a:latin typeface="Corbel" panose="020B0503020204020204" pitchFamily="34" charset="0"/>
              </a:rPr>
              <a:t>Джанат</a:t>
            </a:r>
            <a:r>
              <a:rPr lang="en-US" b="0" dirty="0">
                <a:solidFill>
                  <a:srgbClr val="404040"/>
                </a:solidFill>
                <a:latin typeface="Corbel" panose="020B0503020204020204" pitchFamily="34" charset="0"/>
              </a:rPr>
              <a:t>;</a:t>
            </a:r>
            <a:endParaRPr lang="ru-RU" b="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b="0" dirty="0" err="1">
                <a:solidFill>
                  <a:srgbClr val="404040"/>
                </a:solidFill>
                <a:latin typeface="Corbel" panose="020B0503020204020204" pitchFamily="34" charset="0"/>
              </a:rPr>
              <a:t>Мануковский</a:t>
            </a:r>
            <a:r>
              <a:rPr lang="ru-RU" b="0" dirty="0">
                <a:solidFill>
                  <a:srgbClr val="404040"/>
                </a:solidFill>
                <a:latin typeface="Corbel" panose="020B0503020204020204" pitchFamily="34" charset="0"/>
              </a:rPr>
              <a:t> Илья</a:t>
            </a:r>
            <a:r>
              <a:rPr lang="en-US" b="0" dirty="0">
                <a:solidFill>
                  <a:srgbClr val="404040"/>
                </a:solidFill>
                <a:latin typeface="Corbel" panose="020B0503020204020204" pitchFamily="34" charset="0"/>
              </a:rPr>
              <a:t>;</a:t>
            </a:r>
            <a:endParaRPr lang="ru-RU" b="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b="0" dirty="0" err="1">
                <a:solidFill>
                  <a:srgbClr val="404040"/>
                </a:solidFill>
                <a:latin typeface="Corbel" panose="020B0503020204020204" pitchFamily="34" charset="0"/>
              </a:rPr>
              <a:t>Акмызрак</a:t>
            </a:r>
            <a:r>
              <a:rPr lang="ru-RU" b="0" dirty="0">
                <a:solidFill>
                  <a:srgbClr val="404040"/>
                </a:solidFill>
                <a:latin typeface="Corbel" panose="020B0503020204020204" pitchFamily="34" charset="0"/>
              </a:rPr>
              <a:t> </a:t>
            </a:r>
            <a:r>
              <a:rPr lang="ru-RU" b="0" dirty="0" err="1">
                <a:solidFill>
                  <a:srgbClr val="404040"/>
                </a:solidFill>
                <a:latin typeface="Corbel" panose="020B0503020204020204" pitchFamily="34" charset="0"/>
              </a:rPr>
              <a:t>Мердан</a:t>
            </a:r>
            <a:r>
              <a:rPr lang="en-US" b="0" dirty="0">
                <a:solidFill>
                  <a:srgbClr val="404040"/>
                </a:solidFill>
                <a:latin typeface="Corbel" panose="020B0503020204020204" pitchFamily="34" charset="0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b="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algn="l"/>
            <a:r>
              <a:rPr lang="ru-RU" b="0" dirty="0">
                <a:solidFill>
                  <a:srgbClr val="404040"/>
                </a:solidFill>
                <a:latin typeface="Corbel" panose="020B0503020204020204" pitchFamily="34" charset="0"/>
              </a:rPr>
              <a:t>Группа</a:t>
            </a:r>
            <a:r>
              <a:rPr lang="en-US" b="0" dirty="0">
                <a:solidFill>
                  <a:srgbClr val="404040"/>
                </a:solidFill>
                <a:latin typeface="Corbel" panose="020B0503020204020204" pitchFamily="34" charset="0"/>
              </a:rPr>
              <a:t> 6.1-4</a:t>
            </a:r>
            <a:r>
              <a:rPr lang="ru-RU" b="0" dirty="0">
                <a:solidFill>
                  <a:srgbClr val="404040"/>
                </a:solidFill>
                <a:latin typeface="Corbel" panose="020B0503020204020204" pitchFamily="34" charset="0"/>
              </a:rPr>
              <a:t> </a:t>
            </a:r>
          </a:p>
          <a:p>
            <a:pPr algn="l"/>
            <a:endParaRPr lang="ru-RU" b="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algn="l"/>
            <a:r>
              <a:rPr lang="ru-RU" dirty="0">
                <a:solidFill>
                  <a:srgbClr val="404040"/>
                </a:solidFill>
                <a:latin typeface="Corbel" panose="020B0503020204020204" pitchFamily="34" charset="0"/>
              </a:rPr>
              <a:t>Руководитель: Тарасов В. С.</a:t>
            </a:r>
          </a:p>
          <a:p>
            <a:pPr algn="l"/>
            <a:endParaRPr lang="ru-RU" b="0" dirty="0">
              <a:solidFill>
                <a:srgbClr val="404040"/>
              </a:solidFill>
              <a:latin typeface="Corbel" panose="020B0503020204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F4F737-8CFA-484F-D016-AEC1943DD9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994" y="1228661"/>
            <a:ext cx="3804558" cy="1314386"/>
          </a:xfrm>
        </p:spPr>
        <p:txBody>
          <a:bodyPr anchor="b">
            <a:noAutofit/>
          </a:bodyPr>
          <a:lstStyle/>
          <a:p>
            <a:pPr algn="l"/>
            <a:r>
              <a:rPr lang="en-US" sz="9600" b="1" dirty="0">
                <a:solidFill>
                  <a:srgbClr val="404040"/>
                </a:solidFill>
              </a:rPr>
              <a:t>Chirk</a:t>
            </a:r>
            <a:endParaRPr lang="ru-RU" sz="9600" b="1" dirty="0">
              <a:solidFill>
                <a:srgbClr val="404040"/>
              </a:solidFill>
            </a:endParaRPr>
          </a:p>
        </p:txBody>
      </p:sp>
      <p:pic>
        <p:nvPicPr>
          <p:cNvPr id="49" name="Рисунок 48" descr="Изображение выглядит как прямоугольный&#10;&#10;Автоматически созданное описание">
            <a:extLst>
              <a:ext uri="{FF2B5EF4-FFF2-40B4-BE49-F238E27FC236}">
                <a16:creationId xmlns:a16="http://schemas.microsoft.com/office/drawing/2014/main" id="{DBBE6790-AD0C-9F94-47B8-23774EDB0A0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8270065" y="1669254"/>
            <a:ext cx="3237941" cy="685800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56595DC9-5932-15D0-D6C1-F89EB2D0B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9574" y="2679020"/>
            <a:ext cx="1590634" cy="182708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9A5EADFC-07C8-05F7-DFDC-759A18AEE8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5236" y="4328589"/>
            <a:ext cx="1098831" cy="47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80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633186-0572-4E93-8F44-8C84FE622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Архитектура.</a:t>
            </a:r>
            <a:br>
              <a:rPr lang="ru-RU" dirty="0"/>
            </a:br>
            <a:r>
              <a:rPr lang="ru-RU" dirty="0"/>
              <a:t>Серверная часть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81636BA-B57C-4533-AAB8-652430787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10</a:t>
            </a:fld>
            <a:endParaRPr lang="ru-RU"/>
          </a:p>
        </p:txBody>
      </p:sp>
      <p:pic>
        <p:nvPicPr>
          <p:cNvPr id="8" name="Объект 12">
            <a:extLst>
              <a:ext uri="{FF2B5EF4-FFF2-40B4-BE49-F238E27FC236}">
                <a16:creationId xmlns:a16="http://schemas.microsoft.com/office/drawing/2014/main" id="{37390AF9-FE06-4317-A49D-D9E66D6B87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357840" y="2034997"/>
            <a:ext cx="5962476" cy="4513580"/>
          </a:xfrm>
        </p:spPr>
      </p:pic>
    </p:spTree>
    <p:extLst>
      <p:ext uri="{BB962C8B-B14F-4D97-AF65-F5344CB8AC3E}">
        <p14:creationId xmlns:p14="http://schemas.microsoft.com/office/powerpoint/2010/main" val="55000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Объект 9">
            <a:extLst>
              <a:ext uri="{FF2B5EF4-FFF2-40B4-BE49-F238E27FC236}">
                <a16:creationId xmlns:a16="http://schemas.microsoft.com/office/drawing/2014/main" id="{0DECDBDF-1FB2-449B-875A-BF560380B11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871471" y="1618096"/>
            <a:ext cx="8935209" cy="4598172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633186-0572-4E93-8F44-8C84FE622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Архитектура.</a:t>
            </a:r>
            <a:br>
              <a:rPr lang="ru-RU" dirty="0"/>
            </a:br>
            <a:r>
              <a:rPr lang="ru-RU" dirty="0"/>
              <a:t>Клиентская часть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81636BA-B57C-4533-AAB8-652430787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6417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8A7D0F-C0D5-40EC-A281-BDEECB5A6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Сценарий для создания чирка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6B94CCF-38E4-4A32-8DC5-ACD0CD99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12</a:t>
            </a:fld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896FB39-5759-4EA3-A701-9843F49AC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380" y="1874516"/>
            <a:ext cx="2543240" cy="4521316"/>
          </a:xfrm>
          <a:prstGeom prst="rect">
            <a:avLst/>
          </a:prstGeom>
        </p:spPr>
      </p:pic>
      <p:sp>
        <p:nvSpPr>
          <p:cNvPr id="19" name="Стрелка: вправо 18">
            <a:extLst>
              <a:ext uri="{FF2B5EF4-FFF2-40B4-BE49-F238E27FC236}">
                <a16:creationId xmlns:a16="http://schemas.microsoft.com/office/drawing/2014/main" id="{E86DDAFE-C91F-4D51-8A84-B80B6283E636}"/>
              </a:ext>
            </a:extLst>
          </p:cNvPr>
          <p:cNvSpPr/>
          <p:nvPr/>
        </p:nvSpPr>
        <p:spPr>
          <a:xfrm>
            <a:off x="3978898" y="3829242"/>
            <a:ext cx="661502" cy="327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трелка: вправо 19">
            <a:extLst>
              <a:ext uri="{FF2B5EF4-FFF2-40B4-BE49-F238E27FC236}">
                <a16:creationId xmlns:a16="http://schemas.microsoft.com/office/drawing/2014/main" id="{A66D13CD-410D-49BC-9CAD-78A43327687F}"/>
              </a:ext>
            </a:extLst>
          </p:cNvPr>
          <p:cNvSpPr/>
          <p:nvPr/>
        </p:nvSpPr>
        <p:spPr>
          <a:xfrm>
            <a:off x="7551600" y="3829242"/>
            <a:ext cx="661502" cy="327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FFCDA4A8-5048-4698-9FED-7721D2ADE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678" y="1874516"/>
            <a:ext cx="2543240" cy="452131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E3764822-79CA-47EE-9921-6F4E8352A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082" y="1874516"/>
            <a:ext cx="2543240" cy="452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115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8A7D0F-C0D5-40EC-A281-BDEECB5A6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Сценарий для скрытия чирка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6B94CCF-38E4-4A32-8DC5-ACD0CD99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13</a:t>
            </a:fld>
            <a:endParaRPr lang="ru-RU"/>
          </a:p>
        </p:txBody>
      </p:sp>
      <p:sp>
        <p:nvSpPr>
          <p:cNvPr id="19" name="Стрелка: вправо 18">
            <a:extLst>
              <a:ext uri="{FF2B5EF4-FFF2-40B4-BE49-F238E27FC236}">
                <a16:creationId xmlns:a16="http://schemas.microsoft.com/office/drawing/2014/main" id="{E86DDAFE-C91F-4D51-8A84-B80B6283E636}"/>
              </a:ext>
            </a:extLst>
          </p:cNvPr>
          <p:cNvSpPr/>
          <p:nvPr/>
        </p:nvSpPr>
        <p:spPr>
          <a:xfrm>
            <a:off x="3978898" y="3829242"/>
            <a:ext cx="661502" cy="327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трелка: вправо 19">
            <a:extLst>
              <a:ext uri="{FF2B5EF4-FFF2-40B4-BE49-F238E27FC236}">
                <a16:creationId xmlns:a16="http://schemas.microsoft.com/office/drawing/2014/main" id="{A66D13CD-410D-49BC-9CAD-78A43327687F}"/>
              </a:ext>
            </a:extLst>
          </p:cNvPr>
          <p:cNvSpPr/>
          <p:nvPr/>
        </p:nvSpPr>
        <p:spPr>
          <a:xfrm>
            <a:off x="7551600" y="3829242"/>
            <a:ext cx="661502" cy="327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CA373A-CE38-4B17-9DE0-4AE766F9C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833" y="1868272"/>
            <a:ext cx="2538930" cy="451365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36F8D6-AB29-46A2-B30C-134E8DA4A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535" y="1868272"/>
            <a:ext cx="2538930" cy="451365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967D231-0A08-41A1-88B2-7F1B0C915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9237" y="1862026"/>
            <a:ext cx="2538930" cy="451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08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8A7D0F-C0D5-40EC-A281-BDEECB5A6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Ленты реакций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6B94CCF-38E4-4A32-8DC5-ACD0CD99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14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FBD6957-36C4-4E0D-82D7-5CB4A25AC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935" y="1862026"/>
            <a:ext cx="2538930" cy="451365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AD3D0F4-36C0-4E0F-A614-D149E6C89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1136" y="1868271"/>
            <a:ext cx="2538930" cy="451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73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8A7D0F-C0D5-40EC-A281-BDEECB5A6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Редактирование профиля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6B94CCF-38E4-4A32-8DC5-ACD0CD99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15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8500A3-2128-4448-A794-B16712E42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535" y="1874517"/>
            <a:ext cx="2538930" cy="451365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250EFC3-FD98-4B0C-B981-4F7F70A5D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391" y="1874517"/>
            <a:ext cx="2538930" cy="451365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957912D-BD38-4EDF-9972-3E7942FF9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678" y="1874515"/>
            <a:ext cx="2538931" cy="4513655"/>
          </a:xfrm>
          <a:prstGeom prst="rect">
            <a:avLst/>
          </a:prstGeom>
        </p:spPr>
      </p:pic>
      <p:sp>
        <p:nvSpPr>
          <p:cNvPr id="12" name="Стрелка: вправо 11">
            <a:extLst>
              <a:ext uri="{FF2B5EF4-FFF2-40B4-BE49-F238E27FC236}">
                <a16:creationId xmlns:a16="http://schemas.microsoft.com/office/drawing/2014/main" id="{8391908C-BD03-4635-9E15-87F287A5A1C9}"/>
              </a:ext>
            </a:extLst>
          </p:cNvPr>
          <p:cNvSpPr/>
          <p:nvPr/>
        </p:nvSpPr>
        <p:spPr>
          <a:xfrm rot="10800000">
            <a:off x="3977821" y="3961268"/>
            <a:ext cx="661502" cy="327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: вправо 12">
            <a:extLst>
              <a:ext uri="{FF2B5EF4-FFF2-40B4-BE49-F238E27FC236}">
                <a16:creationId xmlns:a16="http://schemas.microsoft.com/office/drawing/2014/main" id="{F57B7E68-0F3A-4158-9AF0-7C858FBD185F}"/>
              </a:ext>
            </a:extLst>
          </p:cNvPr>
          <p:cNvSpPr/>
          <p:nvPr/>
        </p:nvSpPr>
        <p:spPr>
          <a:xfrm>
            <a:off x="7552677" y="3961268"/>
            <a:ext cx="661502" cy="327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8905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F841D8-A54F-429D-BEFE-0AD75C735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Сценарий для модератора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BABC88A0-B7D0-4504-B7B1-6BD9CB6B0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677" y="1874514"/>
            <a:ext cx="2543240" cy="4521316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3898ED-B193-4E3E-9462-BD6DA3A74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16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A14BE95-31D9-430C-A582-F7E56270E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380" y="1874516"/>
            <a:ext cx="2543240" cy="452131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1D5310E-BFD0-4160-A9AD-C5FED10B6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083" y="1874514"/>
            <a:ext cx="2543240" cy="4521316"/>
          </a:xfrm>
          <a:prstGeom prst="rect">
            <a:avLst/>
          </a:prstGeom>
        </p:spPr>
      </p:pic>
      <p:sp>
        <p:nvSpPr>
          <p:cNvPr id="31" name="Стрелка: вправо 30">
            <a:extLst>
              <a:ext uri="{FF2B5EF4-FFF2-40B4-BE49-F238E27FC236}">
                <a16:creationId xmlns:a16="http://schemas.microsoft.com/office/drawing/2014/main" id="{3127415E-9EBF-46F4-ADD8-5ACE6032F545}"/>
              </a:ext>
            </a:extLst>
          </p:cNvPr>
          <p:cNvSpPr/>
          <p:nvPr/>
        </p:nvSpPr>
        <p:spPr>
          <a:xfrm>
            <a:off x="3978897" y="3843763"/>
            <a:ext cx="661502" cy="327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Стрелка: вправо 31">
            <a:extLst>
              <a:ext uri="{FF2B5EF4-FFF2-40B4-BE49-F238E27FC236}">
                <a16:creationId xmlns:a16="http://schemas.microsoft.com/office/drawing/2014/main" id="{8EFF6F91-8A1A-4E0E-AD55-A07E1E31854A}"/>
              </a:ext>
            </a:extLst>
          </p:cNvPr>
          <p:cNvSpPr/>
          <p:nvPr/>
        </p:nvSpPr>
        <p:spPr>
          <a:xfrm>
            <a:off x="7551600" y="3869958"/>
            <a:ext cx="661502" cy="327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0287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563E4F-F56B-20E8-FB6D-3A221AABE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Воронка конверсии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29AB1A1-4C8C-19FB-7955-1EB1F7C48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17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EAF627B-3321-4BA5-9BF0-01B25614A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028" y="1128451"/>
            <a:ext cx="8873944" cy="54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84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59C11D-2624-4F61-9B74-2ACDCFFFE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1B2863-2327-44F6-8D1A-BE39A0C17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Corbel" panose="020B0503020204020204" pitchFamily="34" charset="0"/>
              </a:rPr>
              <a:t>Результатом работы является клиент-серверное мобильное приложение, поддерживаемое операционной системой </a:t>
            </a:r>
            <a:r>
              <a:rPr lang="en-US" dirty="0">
                <a:latin typeface="Corbel" panose="020B0503020204020204" pitchFamily="34" charset="0"/>
              </a:rPr>
              <a:t>A</a:t>
            </a:r>
            <a:r>
              <a:rPr lang="ru-RU" dirty="0" err="1">
                <a:latin typeface="Corbel" panose="020B0503020204020204" pitchFamily="34" charset="0"/>
              </a:rPr>
              <a:t>ndroid</a:t>
            </a:r>
            <a:r>
              <a:rPr lang="ru-RU" dirty="0">
                <a:latin typeface="Corbel" panose="020B0503020204020204" pitchFamily="34" charset="0"/>
              </a:rPr>
              <a:t>.</a:t>
            </a:r>
          </a:p>
          <a:p>
            <a:r>
              <a:rPr lang="ru-RU" dirty="0">
                <a:latin typeface="Corbel" panose="020B0503020204020204" pitchFamily="34" charset="0"/>
              </a:rPr>
              <a:t>Система выполняет все поставленные задачи и обеспечивает возможность:</a:t>
            </a:r>
          </a:p>
          <a:p>
            <a:pPr lvl="1"/>
            <a:r>
              <a:rPr lang="ru-RU" dirty="0">
                <a:latin typeface="Corbel" panose="020B0503020204020204" pitchFamily="34" charset="0"/>
              </a:rPr>
              <a:t>Добавлять «Чирк» пользователем</a:t>
            </a:r>
          </a:p>
          <a:p>
            <a:pPr lvl="1"/>
            <a:r>
              <a:rPr lang="ru-RU" dirty="0">
                <a:latin typeface="Corbel" panose="020B0503020204020204" pitchFamily="34" charset="0"/>
              </a:rPr>
              <a:t>Смотреть и реагировать на «Чирки» других пользователей</a:t>
            </a:r>
          </a:p>
          <a:p>
            <a:pPr lvl="1"/>
            <a:r>
              <a:rPr lang="ru-RU" dirty="0">
                <a:latin typeface="Corbel" panose="020B0503020204020204" pitchFamily="34" charset="0"/>
              </a:rPr>
              <a:t>Удалять неприемлемые «Чирки» модераторами</a:t>
            </a:r>
          </a:p>
          <a:p>
            <a:pPr lvl="1"/>
            <a:r>
              <a:rPr lang="ru-RU" dirty="0">
                <a:latin typeface="Corbel" panose="020B0503020204020204" pitchFamily="34" charset="0"/>
              </a:rPr>
              <a:t>Удалять свои «Чирки» пользователями </a:t>
            </a:r>
          </a:p>
          <a:p>
            <a:pPr lvl="1"/>
            <a:r>
              <a:rPr lang="ru-RU" dirty="0">
                <a:latin typeface="Corbel" panose="020B0503020204020204" pitchFamily="34" charset="0"/>
              </a:rPr>
              <a:t>Скрывать свои «Чирки» пользователями</a:t>
            </a:r>
          </a:p>
          <a:p>
            <a:pPr lvl="1"/>
            <a:r>
              <a:rPr lang="ru-RU" dirty="0">
                <a:latin typeface="Corbel" panose="020B0503020204020204" pitchFamily="34" charset="0"/>
              </a:rPr>
              <a:t>Создавать временные «Чирки» пользователями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E587D94-59DC-4CCC-94E3-010889A77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611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AEEF4E-AB44-F8FE-E7B0-D7AFDF2B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Контактные данные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2DCAD6A-15EA-4D05-A074-8CD96EE1A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19</a:t>
            </a:fld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6E642A-862D-4DD6-848C-00A6C3AE5B72}"/>
              </a:ext>
            </a:extLst>
          </p:cNvPr>
          <p:cNvSpPr txBox="1"/>
          <p:nvPr/>
        </p:nvSpPr>
        <p:spPr>
          <a:xfrm>
            <a:off x="4195353" y="1212846"/>
            <a:ext cx="1425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rbel" panose="020B0503020204020204" pitchFamily="34" charset="0"/>
              </a:rPr>
              <a:t>GitHub</a:t>
            </a:r>
            <a:endParaRPr lang="ru-RU" sz="3200" dirty="0">
              <a:latin typeface="Corbel" panose="020B05030202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1B4816-266B-405D-B4A8-5F56C7A8C9B7}"/>
              </a:ext>
            </a:extLst>
          </p:cNvPr>
          <p:cNvSpPr txBox="1"/>
          <p:nvPr/>
        </p:nvSpPr>
        <p:spPr>
          <a:xfrm>
            <a:off x="1621577" y="4006796"/>
            <a:ext cx="16802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Corbel" panose="020B0503020204020204" pitchFamily="34" charset="0"/>
              </a:rPr>
              <a:t>Swagger</a:t>
            </a:r>
            <a:endParaRPr lang="ru-RU" sz="3200" dirty="0">
              <a:latin typeface="Corbel" panose="020B05030202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2187F9-0CA0-4DCE-8B2E-E45776679D59}"/>
              </a:ext>
            </a:extLst>
          </p:cNvPr>
          <p:cNvSpPr txBox="1"/>
          <p:nvPr/>
        </p:nvSpPr>
        <p:spPr>
          <a:xfrm>
            <a:off x="1225409" y="1212846"/>
            <a:ext cx="2472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latin typeface="Corbel" panose="020B0503020204020204" pitchFamily="34" charset="0"/>
              </a:rPr>
              <a:t>Приложение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C4CDD32-7C27-4F80-A1BE-31B759155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073" y="1797621"/>
            <a:ext cx="1885950" cy="18859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CF2642-F75F-466E-B872-7CF2B0C98A39}"/>
              </a:ext>
            </a:extLst>
          </p:cNvPr>
          <p:cNvSpPr txBox="1"/>
          <p:nvPr/>
        </p:nvSpPr>
        <p:spPr>
          <a:xfrm>
            <a:off x="4035509" y="4006796"/>
            <a:ext cx="17563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>
                <a:latin typeface="Corbel" panose="020B0503020204020204" pitchFamily="34" charset="0"/>
              </a:rPr>
              <a:t>Метрики</a:t>
            </a:r>
          </a:p>
        </p:txBody>
      </p:sp>
      <p:sp>
        <p:nvSpPr>
          <p:cNvPr id="21" name="Объект 2">
            <a:extLst>
              <a:ext uri="{FF2B5EF4-FFF2-40B4-BE49-F238E27FC236}">
                <a16:creationId xmlns:a16="http://schemas.microsoft.com/office/drawing/2014/main" id="{01850243-E871-4148-956C-BC0EA0F9C5D6}"/>
              </a:ext>
            </a:extLst>
          </p:cNvPr>
          <p:cNvSpPr txBox="1">
            <a:spLocks/>
          </p:cNvSpPr>
          <p:nvPr/>
        </p:nvSpPr>
        <p:spPr>
          <a:xfrm>
            <a:off x="6308814" y="1254900"/>
            <a:ext cx="54880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500" dirty="0">
                <a:latin typeface="Corbel" panose="020B0503020204020204" pitchFamily="34" charset="0"/>
              </a:rPr>
              <a:t>  Исполнители</a:t>
            </a:r>
            <a:r>
              <a:rPr lang="ru-RU" dirty="0">
                <a:latin typeface="Corbel" panose="020B0503020204020204" pitchFamily="34" charset="0"/>
              </a:rPr>
              <a:t>:</a:t>
            </a:r>
          </a:p>
          <a:p>
            <a:pPr lvl="1"/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Мануковский И.С. - dogman113636@gmail.com</a:t>
            </a:r>
          </a:p>
          <a:p>
            <a:pPr lvl="1"/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Лукашев О.А. -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oleglukashev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1@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gmail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.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com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pPr lvl="1"/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Грибанова Д.А. - grib.dawa@gmail.com</a:t>
            </a:r>
          </a:p>
          <a:p>
            <a:pPr lvl="1"/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Пеканов Н.А. - pekanov95@gmail.com</a:t>
            </a:r>
          </a:p>
          <a:p>
            <a:pPr lvl="1"/>
            <a:r>
              <a:rPr lang="ru-RU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Акмызрак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М.Д. - mertcanakmizrak@gmail.com </a:t>
            </a:r>
          </a:p>
          <a:p>
            <a:pPr lvl="1"/>
            <a:r>
              <a:rPr lang="ru-RU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Бабирье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Д.К. - janatkubiita16@gmail.com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E574DE-AE14-4BA4-87D7-955A0EF459B9}"/>
              </a:ext>
            </a:extLst>
          </p:cNvPr>
          <p:cNvSpPr txBox="1"/>
          <p:nvPr/>
        </p:nvSpPr>
        <p:spPr>
          <a:xfrm>
            <a:off x="6174515" y="5606238"/>
            <a:ext cx="55854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/>
              <a:t>Спасибо</a:t>
            </a:r>
            <a:r>
              <a:rPr lang="en-US" sz="4400" dirty="0"/>
              <a:t> </a:t>
            </a:r>
            <a:r>
              <a:rPr lang="ru-RU" sz="4400" dirty="0"/>
              <a:t>за</a:t>
            </a:r>
            <a:r>
              <a:rPr lang="en-US" sz="4400" dirty="0"/>
              <a:t> </a:t>
            </a:r>
            <a:r>
              <a:rPr lang="ru-RU" sz="4400" dirty="0"/>
              <a:t>внимание!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98BF6EF-9615-E80F-F197-B6D7A8A27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80" y="1797620"/>
            <a:ext cx="1885951" cy="188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1916334-A45C-7722-82C4-FE0AFF71C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80" y="4589665"/>
            <a:ext cx="18859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A9E0871-882F-B04E-2ADA-F5938B80A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071" y="4589663"/>
            <a:ext cx="1885952" cy="188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498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B9313E-F622-44B3-AC60-1A9859411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Наша команда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27C20D-6E05-4BBE-8447-D147DB691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Corbel" panose="020B0503020204020204" pitchFamily="34" charset="0"/>
              </a:rPr>
              <a:t>Лукашев Олег - роль(</a:t>
            </a:r>
            <a:r>
              <a:rPr lang="en-US" dirty="0" err="1">
                <a:latin typeface="Corbel" panose="020B0503020204020204" pitchFamily="34" charset="0"/>
              </a:rPr>
              <a:t>TeamLead</a:t>
            </a:r>
            <a:r>
              <a:rPr lang="en-US" dirty="0">
                <a:latin typeface="Corbel" panose="020B0503020204020204" pitchFamily="34" charset="0"/>
              </a:rPr>
              <a:t>/Backend Developer)</a:t>
            </a:r>
          </a:p>
          <a:p>
            <a:r>
              <a:rPr lang="ru-RU" dirty="0">
                <a:latin typeface="Corbel" panose="020B0503020204020204" pitchFamily="34" charset="0"/>
              </a:rPr>
              <a:t>Пеканов Никита - роль(</a:t>
            </a:r>
            <a:r>
              <a:rPr lang="en-US" dirty="0">
                <a:latin typeface="Corbel" panose="020B0503020204020204" pitchFamily="34" charset="0"/>
              </a:rPr>
              <a:t>Backend Developer/DevOps Engineer)</a:t>
            </a:r>
          </a:p>
          <a:p>
            <a:r>
              <a:rPr lang="ru-RU" dirty="0">
                <a:latin typeface="Corbel" panose="020B0503020204020204" pitchFamily="34" charset="0"/>
              </a:rPr>
              <a:t>Грибанова Дарья - роль(</a:t>
            </a:r>
            <a:r>
              <a:rPr lang="en-US" dirty="0">
                <a:latin typeface="Corbel" panose="020B0503020204020204" pitchFamily="34" charset="0"/>
              </a:rPr>
              <a:t>Backend Developer/Technical Writers)</a:t>
            </a:r>
          </a:p>
          <a:p>
            <a:r>
              <a:rPr lang="ru-RU" dirty="0" err="1">
                <a:latin typeface="Corbel" panose="020B0503020204020204" pitchFamily="34" charset="0"/>
              </a:rPr>
              <a:t>Бабирье</a:t>
            </a:r>
            <a:r>
              <a:rPr lang="ru-RU" dirty="0">
                <a:latin typeface="Corbel" panose="020B0503020204020204" pitchFamily="34" charset="0"/>
              </a:rPr>
              <a:t> </a:t>
            </a:r>
            <a:r>
              <a:rPr lang="ru-RU" dirty="0" err="1">
                <a:latin typeface="Corbel" panose="020B0503020204020204" pitchFamily="34" charset="0"/>
              </a:rPr>
              <a:t>Джанат</a:t>
            </a:r>
            <a:r>
              <a:rPr lang="ru-RU" dirty="0">
                <a:latin typeface="Corbel" panose="020B0503020204020204" pitchFamily="34" charset="0"/>
              </a:rPr>
              <a:t> - роль(</a:t>
            </a:r>
            <a:r>
              <a:rPr lang="en-US" dirty="0">
                <a:latin typeface="Corbel" panose="020B0503020204020204" pitchFamily="34" charset="0"/>
              </a:rPr>
              <a:t>QA Engineer)</a:t>
            </a:r>
          </a:p>
          <a:p>
            <a:r>
              <a:rPr lang="ru-RU" dirty="0">
                <a:latin typeface="Corbel" panose="020B0503020204020204" pitchFamily="34" charset="0"/>
              </a:rPr>
              <a:t>Мануковский Илья - роль(</a:t>
            </a:r>
            <a:r>
              <a:rPr lang="en-US" dirty="0">
                <a:latin typeface="Corbel" panose="020B0503020204020204" pitchFamily="34" charset="0"/>
              </a:rPr>
              <a:t>Frontend Developer)</a:t>
            </a:r>
          </a:p>
          <a:p>
            <a:r>
              <a:rPr lang="ru-RU" dirty="0" err="1">
                <a:latin typeface="Corbel" panose="020B0503020204020204" pitchFamily="34" charset="0"/>
              </a:rPr>
              <a:t>Акмызрак</a:t>
            </a:r>
            <a:r>
              <a:rPr lang="ru-RU" dirty="0">
                <a:latin typeface="Corbel" panose="020B0503020204020204" pitchFamily="34" charset="0"/>
              </a:rPr>
              <a:t> </a:t>
            </a:r>
            <a:r>
              <a:rPr lang="ru-RU" dirty="0" err="1">
                <a:latin typeface="Corbel" panose="020B0503020204020204" pitchFamily="34" charset="0"/>
              </a:rPr>
              <a:t>Мердан</a:t>
            </a:r>
            <a:r>
              <a:rPr lang="ru-RU" dirty="0">
                <a:latin typeface="Corbel" panose="020B0503020204020204" pitchFamily="34" charset="0"/>
              </a:rPr>
              <a:t>  - роль(</a:t>
            </a:r>
            <a:r>
              <a:rPr lang="en-US" dirty="0">
                <a:latin typeface="Corbel" panose="020B0503020204020204" pitchFamily="34" charset="0"/>
              </a:rPr>
              <a:t>Frontend Developer)</a:t>
            </a:r>
            <a:endParaRPr lang="ru-RU" dirty="0">
              <a:latin typeface="Corbel" panose="020B0503020204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4FF3414-1218-48B0-978D-9A11792E9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2</a:t>
            </a:fld>
            <a:endParaRPr lang="ru-RU"/>
          </a:p>
        </p:txBody>
      </p:sp>
      <p:graphicFrame>
        <p:nvGraphicFramePr>
          <p:cNvPr id="5" name="Таблица 7">
            <a:extLst>
              <a:ext uri="{FF2B5EF4-FFF2-40B4-BE49-F238E27FC236}">
                <a16:creationId xmlns:a16="http://schemas.microsoft.com/office/drawing/2014/main" id="{6277604A-01B5-0252-DC9C-C8E62AEFF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376244"/>
              </p:ext>
            </p:extLst>
          </p:nvPr>
        </p:nvGraphicFramePr>
        <p:xfrm>
          <a:off x="1251678" y="2026917"/>
          <a:ext cx="10178322" cy="3593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9161">
                  <a:extLst>
                    <a:ext uri="{9D8B030D-6E8A-4147-A177-3AD203B41FA5}">
                      <a16:colId xmlns:a16="http://schemas.microsoft.com/office/drawing/2014/main" val="3813080175"/>
                    </a:ext>
                  </a:extLst>
                </a:gridCol>
                <a:gridCol w="5089161">
                  <a:extLst>
                    <a:ext uri="{9D8B030D-6E8A-4147-A177-3AD203B41FA5}">
                      <a16:colId xmlns:a16="http://schemas.microsoft.com/office/drawing/2014/main" val="1872102535"/>
                    </a:ext>
                  </a:extLst>
                </a:gridCol>
              </a:tblGrid>
              <a:tr h="513370">
                <a:tc>
                  <a:txBody>
                    <a:bodyPr/>
                    <a:lstStyle/>
                    <a:p>
                      <a:r>
                        <a:rPr lang="ru-RU" dirty="0"/>
                        <a:t>Участник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Роль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906040"/>
                  </a:ext>
                </a:extLst>
              </a:tr>
              <a:tr h="513370">
                <a:tc>
                  <a:txBody>
                    <a:bodyPr/>
                    <a:lstStyle/>
                    <a:p>
                      <a:r>
                        <a:rPr lang="ru-RU" dirty="0">
                          <a:latin typeface="+mn-lt"/>
                        </a:rPr>
                        <a:t>Лукашев Олег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orbel" panose="020B0503020204020204" pitchFamily="34" charset="0"/>
                        </a:rPr>
                        <a:t>TeamLead</a:t>
                      </a:r>
                      <a:r>
                        <a:rPr lang="ru-RU" dirty="0">
                          <a:latin typeface="Corbel" panose="020B0503020204020204" pitchFamily="34" charset="0"/>
                        </a:rPr>
                        <a:t>, </a:t>
                      </a:r>
                      <a:r>
                        <a:rPr lang="en-US" dirty="0">
                          <a:latin typeface="Corbel" panose="020B0503020204020204" pitchFamily="34" charset="0"/>
                        </a:rPr>
                        <a:t>Backend Developer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189652"/>
                  </a:ext>
                </a:extLst>
              </a:tr>
              <a:tr h="513370">
                <a:tc>
                  <a:txBody>
                    <a:bodyPr/>
                    <a:lstStyle/>
                    <a:p>
                      <a:r>
                        <a:rPr lang="ru-RU" dirty="0">
                          <a:latin typeface="+mn-lt"/>
                        </a:rPr>
                        <a:t>Пеканов Никита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rbel" panose="020B0503020204020204" pitchFamily="34" charset="0"/>
                        </a:rPr>
                        <a:t>Backend Developer</a:t>
                      </a:r>
                      <a:r>
                        <a:rPr lang="ru-RU" dirty="0">
                          <a:latin typeface="Corbel" panose="020B0503020204020204" pitchFamily="34" charset="0"/>
                        </a:rPr>
                        <a:t>, </a:t>
                      </a:r>
                      <a:r>
                        <a:rPr lang="en-US" dirty="0">
                          <a:latin typeface="Corbel" panose="020B0503020204020204" pitchFamily="34" charset="0"/>
                        </a:rPr>
                        <a:t>DevOps Engineer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116911"/>
                  </a:ext>
                </a:extLst>
              </a:tr>
              <a:tr h="513370">
                <a:tc>
                  <a:txBody>
                    <a:bodyPr/>
                    <a:lstStyle/>
                    <a:p>
                      <a:r>
                        <a:rPr lang="ru-RU" dirty="0">
                          <a:latin typeface="+mn-lt"/>
                        </a:rPr>
                        <a:t>Грибанова Дарья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rbel" panose="020B0503020204020204" pitchFamily="34" charset="0"/>
                        </a:rPr>
                        <a:t>Backend Developer</a:t>
                      </a:r>
                      <a:r>
                        <a:rPr lang="ru-RU" dirty="0">
                          <a:latin typeface="Corbel" panose="020B0503020204020204" pitchFamily="34" charset="0"/>
                        </a:rPr>
                        <a:t>, </a:t>
                      </a:r>
                      <a:r>
                        <a:rPr lang="en-US" dirty="0">
                          <a:latin typeface="Corbel" panose="020B0503020204020204" pitchFamily="34" charset="0"/>
                        </a:rPr>
                        <a:t>Technical Writers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434278"/>
                  </a:ext>
                </a:extLst>
              </a:tr>
              <a:tr h="513370">
                <a:tc>
                  <a:txBody>
                    <a:bodyPr/>
                    <a:lstStyle/>
                    <a:p>
                      <a:r>
                        <a:rPr lang="ru-RU" dirty="0" err="1">
                          <a:latin typeface="+mn-lt"/>
                        </a:rPr>
                        <a:t>Бабирье</a:t>
                      </a:r>
                      <a:r>
                        <a:rPr lang="ru-RU" dirty="0">
                          <a:latin typeface="+mn-lt"/>
                        </a:rPr>
                        <a:t> </a:t>
                      </a:r>
                      <a:r>
                        <a:rPr lang="ru-RU" dirty="0" err="1">
                          <a:latin typeface="+mn-lt"/>
                        </a:rPr>
                        <a:t>Джанат</a:t>
                      </a:r>
                      <a:r>
                        <a:rPr lang="ru-RU" dirty="0">
                          <a:latin typeface="+mn-lt"/>
                        </a:rPr>
                        <a:t>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rbel" panose="020B0503020204020204" pitchFamily="34" charset="0"/>
                        </a:rPr>
                        <a:t>QA Engineer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800558"/>
                  </a:ext>
                </a:extLst>
              </a:tr>
              <a:tr h="513370">
                <a:tc>
                  <a:txBody>
                    <a:bodyPr/>
                    <a:lstStyle/>
                    <a:p>
                      <a:r>
                        <a:rPr lang="ru-RU" dirty="0" err="1">
                          <a:latin typeface="+mn-lt"/>
                        </a:rPr>
                        <a:t>Мануковский</a:t>
                      </a:r>
                      <a:r>
                        <a:rPr lang="ru-RU" dirty="0">
                          <a:latin typeface="+mn-lt"/>
                        </a:rPr>
                        <a:t> Илья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rbel" panose="020B0503020204020204" pitchFamily="34" charset="0"/>
                        </a:rPr>
                        <a:t>Frontend Developer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02581"/>
                  </a:ext>
                </a:extLst>
              </a:tr>
              <a:tr h="513370">
                <a:tc>
                  <a:txBody>
                    <a:bodyPr/>
                    <a:lstStyle/>
                    <a:p>
                      <a:r>
                        <a:rPr lang="ru-RU" dirty="0" err="1">
                          <a:latin typeface="+mn-lt"/>
                        </a:rPr>
                        <a:t>Акмызрак</a:t>
                      </a:r>
                      <a:r>
                        <a:rPr lang="ru-RU" dirty="0">
                          <a:latin typeface="+mn-lt"/>
                        </a:rPr>
                        <a:t> </a:t>
                      </a:r>
                      <a:r>
                        <a:rPr lang="ru-RU" dirty="0" err="1">
                          <a:latin typeface="+mn-lt"/>
                        </a:rPr>
                        <a:t>Мердан</a:t>
                      </a:r>
                      <a:r>
                        <a:rPr lang="ru-RU" dirty="0">
                          <a:latin typeface="+mn-lt"/>
                        </a:rPr>
                        <a:t>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rbel" panose="020B0503020204020204" pitchFamily="34" charset="0"/>
                        </a:rPr>
                        <a:t>Frontend Developer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955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226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5A70C3-0530-48A5-A220-691A72AFD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22C8B34-8D5F-4B26-B189-0C614B709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3</a:t>
            </a:fld>
            <a:endParaRPr lang="ru-RU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F7844D6-A387-91BD-D82A-E76EAA3BB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50437"/>
            <a:ext cx="10178322" cy="3593591"/>
          </a:xfrm>
        </p:spPr>
        <p:txBody>
          <a:bodyPr/>
          <a:lstStyle/>
          <a:p>
            <a:r>
              <a:rPr lang="ru-RU" dirty="0">
                <a:latin typeface="Corbel" panose="020B0503020204020204" pitchFamily="34" charset="0"/>
              </a:rPr>
              <a:t>Недоступность некоторых популярных социальных сетей</a:t>
            </a:r>
          </a:p>
          <a:p>
            <a:r>
              <a:rPr lang="ru-RU" dirty="0">
                <a:latin typeface="Corbel" panose="020B0503020204020204" pitchFamily="34" charset="0"/>
              </a:rPr>
              <a:t>У каждого свои недостатки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5853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8BB5A4-48A1-4D1C-A7D9-A53A67C7F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DC0ACB-E2EF-404D-8555-9316C70A7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Corbel" panose="020B0503020204020204" pitchFamily="34" charset="0"/>
              </a:rPr>
              <a:t>Приложение предназначено для</a:t>
            </a:r>
            <a:r>
              <a:rPr lang="en-US" dirty="0">
                <a:latin typeface="Corbel" panose="020B0503020204020204" pitchFamily="34" charset="0"/>
              </a:rPr>
              <a:t>:</a:t>
            </a:r>
            <a:endParaRPr lang="ru-RU" dirty="0">
              <a:latin typeface="Corbel" panose="020B0503020204020204" pitchFamily="34" charset="0"/>
            </a:endParaRPr>
          </a:p>
          <a:p>
            <a:r>
              <a:rPr lang="ru-RU" dirty="0">
                <a:latin typeface="Corbel" panose="020B0503020204020204" pitchFamily="34" charset="0"/>
              </a:rPr>
              <a:t>Предоставления возможности делиться своими мыслями с другими пользователями</a:t>
            </a:r>
          </a:p>
          <a:p>
            <a:r>
              <a:rPr lang="ru-RU" dirty="0">
                <a:latin typeface="Corbel" panose="020B0503020204020204" pitchFamily="34" charset="0"/>
              </a:rPr>
              <a:t>Распространения новостей</a:t>
            </a:r>
          </a:p>
          <a:p>
            <a:r>
              <a:rPr lang="ru-RU" dirty="0">
                <a:latin typeface="Corbel" panose="020B0503020204020204" pitchFamily="34" charset="0"/>
              </a:rPr>
              <a:t>Предоставления пользователям альтернативного способа обмена информацией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4285D7C-7F26-46D9-B849-B7C3211EA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3857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F0B118-9D23-443E-9F8D-07C03659B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90CB77-70EA-4D7F-BB0F-4A00953B7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Corbel" panose="020B0503020204020204" pitchFamily="34" charset="0"/>
              </a:rPr>
              <a:t>Приложение создается для обеспечения возможности</a:t>
            </a:r>
            <a:r>
              <a:rPr lang="en-US" dirty="0">
                <a:latin typeface="Corbel" panose="020B0503020204020204" pitchFamily="34" charset="0"/>
              </a:rPr>
              <a:t>:</a:t>
            </a:r>
            <a:endParaRPr lang="ru-RU" dirty="0">
              <a:latin typeface="Corbel" panose="020B0503020204020204" pitchFamily="34" charset="0"/>
            </a:endParaRPr>
          </a:p>
          <a:p>
            <a:r>
              <a:rPr lang="ru-RU" dirty="0">
                <a:latin typeface="Corbel" panose="020B0503020204020204" pitchFamily="34" charset="0"/>
              </a:rPr>
              <a:t>Пользователям добавлять «Чирк»</a:t>
            </a:r>
          </a:p>
          <a:p>
            <a:r>
              <a:rPr lang="ru-RU" dirty="0">
                <a:latin typeface="Corbel" panose="020B0503020204020204" pitchFamily="34" charset="0"/>
              </a:rPr>
              <a:t>Смотреть и реагировать на «Чирки» других пользователей</a:t>
            </a:r>
          </a:p>
          <a:p>
            <a:r>
              <a:rPr lang="ru-RU" dirty="0">
                <a:latin typeface="Corbel" panose="020B0503020204020204" pitchFamily="34" charset="0"/>
              </a:rPr>
              <a:t>Модераторам удалять неприемлемые «Чирки»</a:t>
            </a:r>
          </a:p>
          <a:p>
            <a:r>
              <a:rPr lang="ru-RU" dirty="0">
                <a:latin typeface="Corbel" panose="020B0503020204020204" pitchFamily="34" charset="0"/>
              </a:rPr>
              <a:t>Пользователям удалять свои «Чирки»</a:t>
            </a:r>
          </a:p>
          <a:p>
            <a:r>
              <a:rPr lang="ru-RU" dirty="0">
                <a:latin typeface="Corbel" panose="020B0503020204020204" pitchFamily="34" charset="0"/>
              </a:rPr>
              <a:t>Пользователям скрывать свои «Чирки»</a:t>
            </a:r>
          </a:p>
          <a:p>
            <a:r>
              <a:rPr lang="ru-RU" dirty="0">
                <a:latin typeface="Corbel" panose="020B0503020204020204" pitchFamily="34" charset="0"/>
              </a:rPr>
              <a:t>Пользователям создавать временные «Чирки»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F7200ED-FA52-4E6C-9C73-D8F1433C2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2998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B4E159-FB40-4233-9D6D-97AF43836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Обзор аналогов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BE0371A-DF79-4588-B88C-9B0287568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6</a:t>
            </a:fld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120D466-79FE-65B5-83F8-27324CE624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851" y="1442720"/>
            <a:ext cx="2553421" cy="5034280"/>
          </a:xfrm>
          <a:prstGeom prst="rect">
            <a:avLst/>
          </a:prstGeom>
          <a:noFill/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269FAA2-A33D-A590-D1E8-7F96F3DE29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" t="5583" r="74080" b="4934"/>
          <a:stretch/>
        </p:blipFill>
        <p:spPr bwMode="auto">
          <a:xfrm>
            <a:off x="8552242" y="1442718"/>
            <a:ext cx="2553421" cy="5034282"/>
          </a:xfrm>
          <a:prstGeom prst="rect">
            <a:avLst/>
          </a:prstGeom>
          <a:noFill/>
        </p:spPr>
      </p:pic>
      <p:graphicFrame>
        <p:nvGraphicFramePr>
          <p:cNvPr id="3" name="Таблица 5">
            <a:extLst>
              <a:ext uri="{FF2B5EF4-FFF2-40B4-BE49-F238E27FC236}">
                <a16:creationId xmlns:a16="http://schemas.microsoft.com/office/drawing/2014/main" id="{FB5EF41C-07A3-822C-1577-0D984EB8AA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920170"/>
              </p:ext>
            </p:extLst>
          </p:nvPr>
        </p:nvGraphicFramePr>
        <p:xfrm>
          <a:off x="1252727" y="1851506"/>
          <a:ext cx="6843344" cy="4205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7043">
                  <a:extLst>
                    <a:ext uri="{9D8B030D-6E8A-4147-A177-3AD203B41FA5}">
                      <a16:colId xmlns:a16="http://schemas.microsoft.com/office/drawing/2014/main" val="2888584653"/>
                    </a:ext>
                  </a:extLst>
                </a:gridCol>
                <a:gridCol w="1376116">
                  <a:extLst>
                    <a:ext uri="{9D8B030D-6E8A-4147-A177-3AD203B41FA5}">
                      <a16:colId xmlns:a16="http://schemas.microsoft.com/office/drawing/2014/main" val="3232358577"/>
                    </a:ext>
                  </a:extLst>
                </a:gridCol>
                <a:gridCol w="1391377">
                  <a:extLst>
                    <a:ext uri="{9D8B030D-6E8A-4147-A177-3AD203B41FA5}">
                      <a16:colId xmlns:a16="http://schemas.microsoft.com/office/drawing/2014/main" val="653023475"/>
                    </a:ext>
                  </a:extLst>
                </a:gridCol>
                <a:gridCol w="1438808">
                  <a:extLst>
                    <a:ext uri="{9D8B030D-6E8A-4147-A177-3AD203B41FA5}">
                      <a16:colId xmlns:a16="http://schemas.microsoft.com/office/drawing/2014/main" val="2622057107"/>
                    </a:ext>
                  </a:extLst>
                </a:gridCol>
              </a:tblGrid>
              <a:tr h="436035">
                <a:tc>
                  <a:txBody>
                    <a:bodyPr/>
                    <a:lstStyle/>
                    <a:p>
                      <a:endParaRPr lang="ru-RU" sz="2100" dirty="0">
                        <a:latin typeface="Corbel" panose="020B0503020204020204" pitchFamily="34" charset="0"/>
                      </a:endParaRPr>
                    </a:p>
                  </a:txBody>
                  <a:tcPr marL="107515" marR="107515" marT="53758" marB="53758"/>
                </a:tc>
                <a:tc>
                  <a:txBody>
                    <a:bodyPr/>
                    <a:lstStyle/>
                    <a:p>
                      <a:r>
                        <a:rPr lang="en-US" sz="2100" dirty="0">
                          <a:latin typeface="Corbel" panose="020B0503020204020204" pitchFamily="34" charset="0"/>
                        </a:rPr>
                        <a:t>Twitter</a:t>
                      </a:r>
                      <a:endParaRPr lang="ru-RU" sz="2100" dirty="0">
                        <a:latin typeface="Corbel" panose="020B0503020204020204" pitchFamily="34" charset="0"/>
                      </a:endParaRPr>
                    </a:p>
                  </a:txBody>
                  <a:tcPr marL="107515" marR="107515" marT="53758" marB="53758"/>
                </a:tc>
                <a:tc>
                  <a:txBody>
                    <a:bodyPr/>
                    <a:lstStyle/>
                    <a:p>
                      <a:r>
                        <a:rPr lang="en-US" sz="2100" dirty="0">
                          <a:latin typeface="Corbel" panose="020B0503020204020204" pitchFamily="34" charset="0"/>
                        </a:rPr>
                        <a:t>Mastodon</a:t>
                      </a:r>
                      <a:endParaRPr lang="ru-RU" sz="2100" dirty="0">
                        <a:latin typeface="Corbel" panose="020B0503020204020204" pitchFamily="34" charset="0"/>
                      </a:endParaRPr>
                    </a:p>
                  </a:txBody>
                  <a:tcPr marL="107515" marR="107515" marT="53758" marB="53758"/>
                </a:tc>
                <a:tc>
                  <a:txBody>
                    <a:bodyPr/>
                    <a:lstStyle/>
                    <a:p>
                      <a:r>
                        <a:rPr lang="en-US" sz="2100" dirty="0">
                          <a:latin typeface="Corbel" panose="020B0503020204020204" pitchFamily="34" charset="0"/>
                        </a:rPr>
                        <a:t>Diaspora</a:t>
                      </a:r>
                      <a:endParaRPr lang="ru-RU" sz="2100" dirty="0">
                        <a:latin typeface="Corbel" panose="020B0503020204020204" pitchFamily="34" charset="0"/>
                      </a:endParaRPr>
                    </a:p>
                  </a:txBody>
                  <a:tcPr marL="107515" marR="107515" marT="53758" marB="53758"/>
                </a:tc>
                <a:extLst>
                  <a:ext uri="{0D108BD9-81ED-4DB2-BD59-A6C34878D82A}">
                    <a16:rowId xmlns:a16="http://schemas.microsoft.com/office/drawing/2014/main" val="3066451228"/>
                  </a:ext>
                </a:extLst>
              </a:tr>
              <a:tr h="752608">
                <a:tc>
                  <a:txBody>
                    <a:bodyPr/>
                    <a:lstStyle/>
                    <a:p>
                      <a:r>
                        <a:rPr lang="ru-RU" sz="2100" dirty="0">
                          <a:latin typeface="Corbel" panose="020B0503020204020204" pitchFamily="34" charset="0"/>
                        </a:rPr>
                        <a:t>Положительная реакция</a:t>
                      </a:r>
                    </a:p>
                  </a:txBody>
                  <a:tcPr marL="107515" marR="107515" marT="53758" marB="53758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ru-RU" sz="2100" dirty="0">
                          <a:latin typeface="Corbel" panose="020B0503020204020204" pitchFamily="34" charset="0"/>
                        </a:rPr>
                        <a:t>+</a:t>
                      </a:r>
                    </a:p>
                  </a:txBody>
                  <a:tcPr marL="107515" marR="107515" marT="53758" marB="53758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ru-RU" sz="2100" dirty="0">
                          <a:latin typeface="Corbel" panose="020B0503020204020204" pitchFamily="34" charset="0"/>
                        </a:rPr>
                        <a:t>-</a:t>
                      </a:r>
                    </a:p>
                  </a:txBody>
                  <a:tcPr marL="107515" marR="107515" marT="53758" marB="53758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ru-RU" sz="2100" dirty="0">
                          <a:latin typeface="Corbel" panose="020B0503020204020204" pitchFamily="34" charset="0"/>
                        </a:rPr>
                        <a:t>+</a:t>
                      </a:r>
                    </a:p>
                  </a:txBody>
                  <a:tcPr marL="107515" marR="107515" marT="53758" marB="53758"/>
                </a:tc>
                <a:extLst>
                  <a:ext uri="{0D108BD9-81ED-4DB2-BD59-A6C34878D82A}">
                    <a16:rowId xmlns:a16="http://schemas.microsoft.com/office/drawing/2014/main" val="2021432221"/>
                  </a:ext>
                </a:extLst>
              </a:tr>
              <a:tr h="752608">
                <a:tc>
                  <a:txBody>
                    <a:bodyPr/>
                    <a:lstStyle/>
                    <a:p>
                      <a:r>
                        <a:rPr lang="ru-RU" sz="2100" dirty="0">
                          <a:latin typeface="Corbel" panose="020B0503020204020204" pitchFamily="34" charset="0"/>
                        </a:rPr>
                        <a:t>Отрицательная реакция</a:t>
                      </a:r>
                    </a:p>
                  </a:txBody>
                  <a:tcPr marL="107515" marR="107515" marT="53758" marB="53758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ru-RU" sz="2100" dirty="0">
                          <a:latin typeface="Corbel" panose="020B0503020204020204" pitchFamily="34" charset="0"/>
                        </a:rPr>
                        <a:t>-</a:t>
                      </a:r>
                    </a:p>
                  </a:txBody>
                  <a:tcPr marL="107515" marR="107515" marT="53758" marB="53758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ru-RU" sz="2100" dirty="0">
                          <a:latin typeface="Corbel" panose="020B0503020204020204" pitchFamily="34" charset="0"/>
                        </a:rPr>
                        <a:t>-</a:t>
                      </a:r>
                    </a:p>
                  </a:txBody>
                  <a:tcPr marL="107515" marR="107515" marT="53758" marB="53758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ru-RU" sz="2100" dirty="0">
                          <a:latin typeface="Corbel" panose="020B0503020204020204" pitchFamily="34" charset="0"/>
                        </a:rPr>
                        <a:t>-</a:t>
                      </a:r>
                    </a:p>
                  </a:txBody>
                  <a:tcPr marL="107515" marR="107515" marT="53758" marB="53758"/>
                </a:tc>
                <a:extLst>
                  <a:ext uri="{0D108BD9-81ED-4DB2-BD59-A6C34878D82A}">
                    <a16:rowId xmlns:a16="http://schemas.microsoft.com/office/drawing/2014/main" val="4026740465"/>
                  </a:ext>
                </a:extLst>
              </a:tr>
              <a:tr h="1075154">
                <a:tc>
                  <a:txBody>
                    <a:bodyPr/>
                    <a:lstStyle/>
                    <a:p>
                      <a:r>
                        <a:rPr lang="ru-RU" sz="2100" dirty="0">
                          <a:latin typeface="Corbel" panose="020B0503020204020204" pitchFamily="34" charset="0"/>
                        </a:rPr>
                        <a:t>Возможность скрывать публикации</a:t>
                      </a:r>
                    </a:p>
                  </a:txBody>
                  <a:tcPr marL="107515" marR="107515" marT="53758" marB="53758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ru-RU" sz="2100" dirty="0">
                          <a:latin typeface="Corbel" panose="020B0503020204020204" pitchFamily="34" charset="0"/>
                        </a:rPr>
                        <a:t>+</a:t>
                      </a:r>
                    </a:p>
                  </a:txBody>
                  <a:tcPr marL="107515" marR="107515" marT="53758" marB="53758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ru-RU" sz="2100" dirty="0">
                          <a:latin typeface="Corbel" panose="020B0503020204020204" pitchFamily="34" charset="0"/>
                        </a:rPr>
                        <a:t>+</a:t>
                      </a:r>
                    </a:p>
                  </a:txBody>
                  <a:tcPr marL="107515" marR="107515" marT="53758" marB="53758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ru-RU" sz="2100" dirty="0">
                          <a:latin typeface="Corbel" panose="020B0503020204020204" pitchFamily="34" charset="0"/>
                        </a:rPr>
                        <a:t>+</a:t>
                      </a:r>
                    </a:p>
                  </a:txBody>
                  <a:tcPr marL="107515" marR="107515" marT="53758" marB="53758"/>
                </a:tc>
                <a:extLst>
                  <a:ext uri="{0D108BD9-81ED-4DB2-BD59-A6C34878D82A}">
                    <a16:rowId xmlns:a16="http://schemas.microsoft.com/office/drawing/2014/main" val="4123287327"/>
                  </a:ext>
                </a:extLst>
              </a:tr>
              <a:tr h="752608">
                <a:tc>
                  <a:txBody>
                    <a:bodyPr/>
                    <a:lstStyle/>
                    <a:p>
                      <a:r>
                        <a:rPr lang="ru-RU" sz="2100" dirty="0">
                          <a:latin typeface="Corbel" panose="020B0503020204020204" pitchFamily="34" charset="0"/>
                        </a:rPr>
                        <a:t>Временная публикация</a:t>
                      </a:r>
                    </a:p>
                  </a:txBody>
                  <a:tcPr marL="107515" marR="107515" marT="53758" marB="53758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ru-RU" sz="2100" dirty="0">
                          <a:latin typeface="Corbel" panose="020B0503020204020204" pitchFamily="34" charset="0"/>
                        </a:rPr>
                        <a:t>-</a:t>
                      </a:r>
                    </a:p>
                  </a:txBody>
                  <a:tcPr marL="107515" marR="107515" marT="53758" marB="53758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ru-RU" sz="2100" dirty="0">
                          <a:latin typeface="Corbel" panose="020B0503020204020204" pitchFamily="34" charset="0"/>
                        </a:rPr>
                        <a:t>-</a:t>
                      </a:r>
                    </a:p>
                  </a:txBody>
                  <a:tcPr marL="107515" marR="107515" marT="53758" marB="53758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ru-RU" sz="2100" dirty="0">
                          <a:latin typeface="Corbel" panose="020B0503020204020204" pitchFamily="34" charset="0"/>
                        </a:rPr>
                        <a:t>+</a:t>
                      </a:r>
                    </a:p>
                  </a:txBody>
                  <a:tcPr marL="107515" marR="107515" marT="53758" marB="53758"/>
                </a:tc>
                <a:extLst>
                  <a:ext uri="{0D108BD9-81ED-4DB2-BD59-A6C34878D82A}">
                    <a16:rowId xmlns:a16="http://schemas.microsoft.com/office/drawing/2014/main" val="3754285690"/>
                  </a:ext>
                </a:extLst>
              </a:tr>
              <a:tr h="436035">
                <a:tc>
                  <a:txBody>
                    <a:bodyPr/>
                    <a:lstStyle/>
                    <a:p>
                      <a:r>
                        <a:rPr lang="ru-RU" sz="2100" dirty="0">
                          <a:latin typeface="Corbel" panose="020B0503020204020204" pitchFamily="34" charset="0"/>
                        </a:rPr>
                        <a:t>Тёмная тема</a:t>
                      </a:r>
                    </a:p>
                  </a:txBody>
                  <a:tcPr marL="107515" marR="107515" marT="53758" marB="53758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ru-RU" sz="2100" dirty="0">
                          <a:latin typeface="Corbel" panose="020B0503020204020204" pitchFamily="34" charset="0"/>
                        </a:rPr>
                        <a:t>+</a:t>
                      </a:r>
                    </a:p>
                  </a:txBody>
                  <a:tcPr marL="107515" marR="107515" marT="53758" marB="53758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ru-RU" sz="2100" dirty="0">
                          <a:latin typeface="Corbel" panose="020B0503020204020204" pitchFamily="34" charset="0"/>
                        </a:rPr>
                        <a:t>+</a:t>
                      </a:r>
                    </a:p>
                  </a:txBody>
                  <a:tcPr marL="107515" marR="107515" marT="53758" marB="53758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ru-RU" sz="2100" dirty="0">
                          <a:latin typeface="Corbel" panose="020B0503020204020204" pitchFamily="34" charset="0"/>
                        </a:rPr>
                        <a:t>+</a:t>
                      </a:r>
                    </a:p>
                  </a:txBody>
                  <a:tcPr marL="107515" marR="107515" marT="53758" marB="53758"/>
                </a:tc>
                <a:extLst>
                  <a:ext uri="{0D108BD9-81ED-4DB2-BD59-A6C34878D82A}">
                    <a16:rowId xmlns:a16="http://schemas.microsoft.com/office/drawing/2014/main" val="4141209299"/>
                  </a:ext>
                </a:extLst>
              </a:tr>
            </a:tbl>
          </a:graphicData>
        </a:graphic>
      </p:graphicFrame>
      <p:pic>
        <p:nvPicPr>
          <p:cNvPr id="2052" name="Picture 4">
            <a:extLst>
              <a:ext uri="{FF2B5EF4-FFF2-40B4-BE49-F238E27FC236}">
                <a16:creationId xmlns:a16="http://schemas.microsoft.com/office/drawing/2014/main" id="{5A6BB9AD-DD3E-2DC9-4ACD-709B16A99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852" y="1442718"/>
            <a:ext cx="2719812" cy="5034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05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>
            <a:extLst>
              <a:ext uri="{FF2B5EF4-FFF2-40B4-BE49-F238E27FC236}">
                <a16:creationId xmlns:a16="http://schemas.microsoft.com/office/drawing/2014/main" id="{10ED8E1B-1A33-4182-BB9C-78441CCB6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255" y="1244005"/>
            <a:ext cx="2340732" cy="182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22339E29-C062-4D73-BFA0-0B8621424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106" y="4473209"/>
            <a:ext cx="2147910" cy="207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>
            <a:extLst>
              <a:ext uri="{FF2B5EF4-FFF2-40B4-BE49-F238E27FC236}">
                <a16:creationId xmlns:a16="http://schemas.microsoft.com/office/drawing/2014/main" id="{4E653791-5945-412B-B3F0-C400D2F9B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552" y="2533535"/>
            <a:ext cx="2388512" cy="238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C958C8-CF5D-40BA-91DE-AEE6709B1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Средства реализации.</a:t>
            </a:r>
            <a:br>
              <a:rPr lang="ru-RU" dirty="0"/>
            </a:br>
            <a:r>
              <a:rPr lang="ru-RU" dirty="0"/>
              <a:t>Серверная часть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AB64D8-88AE-4568-B9B3-5F9442E5FE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1678" y="2302013"/>
            <a:ext cx="4800600" cy="36195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orbel" panose="020B0503020204020204" pitchFamily="34" charset="0"/>
              </a:rPr>
              <a:t>Java 17</a:t>
            </a:r>
            <a:endParaRPr lang="ru-RU" sz="2400" dirty="0">
              <a:latin typeface="Corbel" panose="020B0503020204020204" pitchFamily="34" charset="0"/>
            </a:endParaRPr>
          </a:p>
          <a:p>
            <a:r>
              <a:rPr lang="en-US" sz="2400" dirty="0">
                <a:latin typeface="Corbel" panose="020B0503020204020204" pitchFamily="34" charset="0"/>
              </a:rPr>
              <a:t>Spring Boot</a:t>
            </a:r>
          </a:p>
          <a:p>
            <a:r>
              <a:rPr lang="en-US" sz="2400" dirty="0">
                <a:latin typeface="Corbel" panose="020B0503020204020204" pitchFamily="34" charset="0"/>
              </a:rPr>
              <a:t>PostgreSQL 13</a:t>
            </a:r>
          </a:p>
          <a:p>
            <a:r>
              <a:rPr lang="en-US" sz="2400" dirty="0">
                <a:latin typeface="Corbel" panose="020B0503020204020204" pitchFamily="34" charset="0"/>
              </a:rPr>
              <a:t>API Swagger</a:t>
            </a:r>
          </a:p>
          <a:p>
            <a:r>
              <a:rPr lang="en-US" sz="2400" dirty="0">
                <a:latin typeface="Corbel" panose="020B0503020204020204" pitchFamily="34" charset="0"/>
              </a:rPr>
              <a:t>Docker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30D7F85-ADDD-4605-AF6F-8F961A90C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7</a:t>
            </a:fld>
            <a:endParaRPr lang="ru-RU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706E89A-FEB9-44CF-9ECF-BB6CCDB69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905" y="4223216"/>
            <a:ext cx="3878989" cy="263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20">
            <a:extLst>
              <a:ext uri="{FF2B5EF4-FFF2-40B4-BE49-F238E27FC236}">
                <a16:creationId xmlns:a16="http://schemas.microsoft.com/office/drawing/2014/main" id="{7572474C-B50E-4D40-BF95-6D02E1E9F3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8">
            <a:extLst>
              <a:ext uri="{FF2B5EF4-FFF2-40B4-BE49-F238E27FC236}">
                <a16:creationId xmlns:a16="http://schemas.microsoft.com/office/drawing/2014/main" id="{85BBDA80-DAFE-4629-A87D-97555BA5E4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18087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C39F5CB-C2E9-0770-9366-0A18874A7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425" y="2499601"/>
            <a:ext cx="2634784" cy="263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669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Elementary Logo">
            <a:extLst>
              <a:ext uri="{FF2B5EF4-FFF2-40B4-BE49-F238E27FC236}">
                <a16:creationId xmlns:a16="http://schemas.microsoft.com/office/drawing/2014/main" id="{8ED0C86B-B8B9-462E-8B29-5A1D1900B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926" y="2973241"/>
            <a:ext cx="5833906" cy="154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C958C8-CF5D-40BA-91DE-AEE6709B1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Средства реализации.</a:t>
            </a:r>
            <a:br>
              <a:rPr lang="ru-RU" dirty="0"/>
            </a:br>
            <a:r>
              <a:rPr lang="ru-RU" dirty="0"/>
              <a:t>Клиентская часть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AB64D8-88AE-4568-B9B3-5F9442E5FE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1678" y="2305050"/>
            <a:ext cx="4800600" cy="36195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orbel" panose="020B0503020204020204" pitchFamily="34" charset="0"/>
              </a:rPr>
              <a:t>Flutter</a:t>
            </a:r>
          </a:p>
          <a:p>
            <a:r>
              <a:rPr lang="en-US" sz="2400" dirty="0">
                <a:latin typeface="Corbel" panose="020B0503020204020204" pitchFamily="34" charset="0"/>
              </a:rPr>
              <a:t>Dart</a:t>
            </a:r>
          </a:p>
          <a:p>
            <a:r>
              <a:rPr lang="en-US" sz="2400" dirty="0">
                <a:latin typeface="Corbel" panose="020B0503020204020204" pitchFamily="34" charset="0"/>
              </a:rPr>
              <a:t>Elementary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30D7F85-ADDD-4605-AF6F-8F961A90C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8</a:t>
            </a:fld>
            <a:endParaRPr lang="ru-RU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F517648-ABCF-4FEF-AFCE-AF5686FAD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188" y="1092408"/>
            <a:ext cx="5047558" cy="252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20">
            <a:extLst>
              <a:ext uri="{FF2B5EF4-FFF2-40B4-BE49-F238E27FC236}">
                <a16:creationId xmlns:a16="http://schemas.microsoft.com/office/drawing/2014/main" id="{7572474C-B50E-4D40-BF95-6D02E1E9F3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8">
            <a:extLst>
              <a:ext uri="{FF2B5EF4-FFF2-40B4-BE49-F238E27FC236}">
                <a16:creationId xmlns:a16="http://schemas.microsoft.com/office/drawing/2014/main" id="{85BBDA80-DAFE-4629-A87D-97555BA5E4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4DD4305-45C4-460D-B59E-C4C37D078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924" y="4227018"/>
            <a:ext cx="2630982" cy="263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69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BA3A856-B260-4F7C-9C83-24C6F793A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9</a:t>
            </a:fld>
            <a:endParaRPr lang="ru-RU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0C2B9F3-7DC0-8D76-3027-36B2A8522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516" y="1075260"/>
            <a:ext cx="5980853" cy="578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8ED3A7-905E-4501-9B6F-837BA6C64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ролей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AEDF24B1-2F00-C8D8-8315-14F46D34B7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17" b="63142"/>
          <a:stretch/>
        </p:blipFill>
        <p:spPr bwMode="auto">
          <a:xfrm>
            <a:off x="5745515" y="1102146"/>
            <a:ext cx="4293219" cy="213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2706C7C5-C006-2988-7CF9-78365E40DE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56"/>
          <a:stretch/>
        </p:blipFill>
        <p:spPr bwMode="auto">
          <a:xfrm>
            <a:off x="5745515" y="3657600"/>
            <a:ext cx="5980853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9D4FF0B7-41CC-55AD-A63A-BA798442B235}"/>
              </a:ext>
            </a:extLst>
          </p:cNvPr>
          <p:cNvGrpSpPr/>
          <p:nvPr/>
        </p:nvGrpSpPr>
        <p:grpSpPr>
          <a:xfrm>
            <a:off x="5751891" y="1075260"/>
            <a:ext cx="4404325" cy="2225043"/>
            <a:chOff x="6922309" y="1380479"/>
            <a:chExt cx="4293219" cy="2131411"/>
          </a:xfrm>
        </p:grpSpPr>
        <p:pic>
          <p:nvPicPr>
            <p:cNvPr id="12" name="Picture 8">
              <a:extLst>
                <a:ext uri="{FF2B5EF4-FFF2-40B4-BE49-F238E27FC236}">
                  <a16:creationId xmlns:a16="http://schemas.microsoft.com/office/drawing/2014/main" id="{284C3EA3-0DDF-8828-5FC9-078CCBF5AF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217" b="63142"/>
            <a:stretch/>
          </p:blipFill>
          <p:spPr bwMode="auto">
            <a:xfrm>
              <a:off x="6922309" y="1380479"/>
              <a:ext cx="4293219" cy="2131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274F98B1-13B1-0062-9C18-7AFAEBD2DD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7242" t="56153"/>
            <a:stretch/>
          </p:blipFill>
          <p:spPr>
            <a:xfrm>
              <a:off x="10276743" y="2357623"/>
              <a:ext cx="938784" cy="1154267"/>
            </a:xfrm>
            <a:prstGeom prst="rect">
              <a:avLst/>
            </a:prstGeom>
          </p:spPr>
        </p:pic>
      </p:grpSp>
      <p:pic>
        <p:nvPicPr>
          <p:cNvPr id="5" name="Picture 8">
            <a:extLst>
              <a:ext uri="{FF2B5EF4-FFF2-40B4-BE49-F238E27FC236}">
                <a16:creationId xmlns:a16="http://schemas.microsoft.com/office/drawing/2014/main" id="{54C222B0-5E1F-6146-F6B4-5A0FB0C3E0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45" t="14743" b="55345"/>
          <a:stretch/>
        </p:blipFill>
        <p:spPr bwMode="auto">
          <a:xfrm>
            <a:off x="9193136" y="1927860"/>
            <a:ext cx="2533232" cy="172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75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07407E-6 L -0.32877 0.1261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45" y="629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33333E-6 L -0.19323 -0.21713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61" y="-10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48148E-6 L -0.11901 0.21783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51" y="1088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Эмблема">
  <a:themeElements>
    <a:clrScheme name="Эмблема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Эмблема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Эмблем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TM10001106[[fn=Эмблема]]</Template>
  <TotalTime>2241</TotalTime>
  <Words>444</Words>
  <Application>Microsoft Office PowerPoint</Application>
  <PresentationFormat>Широкоэкранный</PresentationFormat>
  <Paragraphs>133</Paragraphs>
  <Slides>19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5" baseType="lpstr">
      <vt:lpstr>Arial</vt:lpstr>
      <vt:lpstr>Calibri</vt:lpstr>
      <vt:lpstr>Corbel</vt:lpstr>
      <vt:lpstr>Gill Sans MT</vt:lpstr>
      <vt:lpstr>Impact</vt:lpstr>
      <vt:lpstr>Эмблема</vt:lpstr>
      <vt:lpstr>Chirk</vt:lpstr>
      <vt:lpstr>Наша команда</vt:lpstr>
      <vt:lpstr>актуальность</vt:lpstr>
      <vt:lpstr>Цели</vt:lpstr>
      <vt:lpstr>задачи</vt:lpstr>
      <vt:lpstr>Обзор аналогов</vt:lpstr>
      <vt:lpstr>Средства реализации. Серверная часть</vt:lpstr>
      <vt:lpstr>Средства реализации. Клиентская часть</vt:lpstr>
      <vt:lpstr>Описание ролей</vt:lpstr>
      <vt:lpstr>Архитектура. Серверная часть</vt:lpstr>
      <vt:lpstr>Архитектура. Клиентская часть</vt:lpstr>
      <vt:lpstr>Сценарий для создания чирка</vt:lpstr>
      <vt:lpstr>Сценарий для скрытия чирка</vt:lpstr>
      <vt:lpstr>Ленты реакций</vt:lpstr>
      <vt:lpstr>Редактирование профиля</vt:lpstr>
      <vt:lpstr>Сценарий для модератора</vt:lpstr>
      <vt:lpstr>Воронка конверсии</vt:lpstr>
      <vt:lpstr>Заключение</vt:lpstr>
      <vt:lpstr>Контактные данные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Chirk</dc:title>
  <dc:creator>Nikita Pekanov</dc:creator>
  <cp:lastModifiedBy>Илья Мануковский</cp:lastModifiedBy>
  <cp:revision>45</cp:revision>
  <dcterms:created xsi:type="dcterms:W3CDTF">2023-03-27T19:42:22Z</dcterms:created>
  <dcterms:modified xsi:type="dcterms:W3CDTF">2023-06-14T18:32:32Z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2023-03-28T07:50:31Z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170f4a2b-a423-48c5-9134-1454066905e6</vt:lpwstr>
  </property>
  <property fmtid="{D5CDD505-2E9C-101B-9397-08002B2CF9AE}" pid="7" name="MSIP_Label_defa4170-0d19-0005-0004-bc88714345d2_ActionId">
    <vt:lpwstr>9ed6553d-7867-44ef-b05b-b107e0da3c4c</vt:lpwstr>
  </property>
  <property fmtid="{D5CDD505-2E9C-101B-9397-08002B2CF9AE}" pid="8" name="MSIP_Label_defa4170-0d19-0005-0004-bc88714345d2_ContentBits">
    <vt:lpwstr>0</vt:lpwstr>
  </property>
</Properties>
</file>